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30279975" cy="42808525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528" userDrawn="1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11B"/>
    <a:srgbClr val="6C6C6C"/>
    <a:srgbClr val="7F7F7F"/>
    <a:srgbClr val="B1031C"/>
    <a:srgbClr val="271234"/>
    <a:srgbClr val="6F0152"/>
    <a:srgbClr val="480000"/>
    <a:srgbClr val="492161"/>
    <a:srgbClr val="0F2837"/>
    <a:srgbClr val="8B0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5" autoAdjust="0"/>
    <p:restoredTop sz="95119" autoAdjust="0"/>
  </p:normalViewPr>
  <p:slideViewPr>
    <p:cSldViewPr>
      <p:cViewPr>
        <p:scale>
          <a:sx n="70" d="100"/>
          <a:sy n="70" d="100"/>
        </p:scale>
        <p:origin x="48" y="-8940"/>
      </p:cViewPr>
      <p:guideLst>
        <p:guide orient="horz" pos="13528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da-DK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1C24FCE-D600-4EA0-889A-0E64E11CF1F8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0807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 altLang="da-DK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Click to edit Master text styles</a:t>
            </a:r>
          </a:p>
          <a:p>
            <a:pPr lvl="1"/>
            <a:r>
              <a:rPr lang="da-DK" altLang="da-DK"/>
              <a:t>Second level</a:t>
            </a:r>
          </a:p>
          <a:p>
            <a:pPr lvl="2"/>
            <a:r>
              <a:rPr lang="da-DK" altLang="da-DK"/>
              <a:t>Third level</a:t>
            </a:r>
          </a:p>
          <a:p>
            <a:pPr lvl="3"/>
            <a:r>
              <a:rPr lang="da-DK" altLang="da-DK"/>
              <a:t>Fourth level</a:t>
            </a:r>
          </a:p>
          <a:p>
            <a:pPr lvl="4"/>
            <a:r>
              <a:rPr lang="da-DK" altLang="da-DK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 altLang="da-DK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26419DD-F9A1-448A-88AB-299E4BE4119A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4084033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1237A-7C62-4AD2-A949-3A06D34DCF10}" type="slidenum">
              <a:rPr lang="da-DK" altLang="da-DK"/>
              <a:pPr/>
              <a:t>1</a:t>
            </a:fld>
            <a:endParaRPr lang="da-DK" altLang="da-DK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da-DK" dirty="0"/>
              <a:t>Tekst og Streger i 100% farve – Baggrund i 90% Transparent.</a:t>
            </a:r>
          </a:p>
        </p:txBody>
      </p:sp>
    </p:spTree>
    <p:extLst>
      <p:ext uri="{BB962C8B-B14F-4D97-AF65-F5344CB8AC3E}">
        <p14:creationId xmlns:p14="http://schemas.microsoft.com/office/powerpoint/2010/main" val="184968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4643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999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75763" y="5130800"/>
            <a:ext cx="6845300" cy="3369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8275" y="5130800"/>
            <a:ext cx="20385088" cy="33699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99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5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48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8275" y="13160375"/>
            <a:ext cx="13614400" cy="25669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5075" y="13160375"/>
            <a:ext cx="13615988" cy="25669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696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2150"/>
            <a:ext cx="13377863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6300"/>
            <a:ext cx="13377863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81288" y="9582150"/>
            <a:ext cx="13384212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81288" y="13576300"/>
            <a:ext cx="13384212" cy="2466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744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598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9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61563" cy="72532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8263"/>
            <a:ext cx="9961563" cy="292814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57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5663" y="29965650"/>
            <a:ext cx="18167350" cy="3538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5663" y="3824288"/>
            <a:ext cx="18167350" cy="256857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5663" y="33504188"/>
            <a:ext cx="18167350" cy="502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609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8275" y="5130800"/>
            <a:ext cx="27382788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/>
              <a:t>Click to edit Master title style</a:t>
            </a:r>
            <a:endParaRPr lang="en-GB" altLang="da-DK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8275" y="13160375"/>
            <a:ext cx="27382788" cy="256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a-DK"/>
              <a:t>Click to edit Master text styles</a:t>
            </a:r>
          </a:p>
          <a:p>
            <a:pPr lvl="1"/>
            <a:r>
              <a:rPr lang="en-US" altLang="da-DK"/>
              <a:t>Second level</a:t>
            </a:r>
          </a:p>
          <a:p>
            <a:pPr lvl="2"/>
            <a:r>
              <a:rPr lang="en-US" altLang="da-DK"/>
              <a:t>Third level</a:t>
            </a:r>
          </a:p>
          <a:p>
            <a:pPr lvl="3"/>
            <a:r>
              <a:rPr lang="en-US" altLang="da-DK"/>
              <a:t>Fourth level</a:t>
            </a:r>
          </a:p>
          <a:p>
            <a:pPr lvl="4"/>
            <a:r>
              <a:rPr lang="en-US" altLang="da-DK"/>
              <a:t>Fifth level</a:t>
            </a:r>
            <a:endParaRPr lang="en-GB" alt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ts val="12000"/>
        </a:lnSpc>
        <a:spcBef>
          <a:spcPct val="0"/>
        </a:spcBef>
        <a:spcAft>
          <a:spcPct val="0"/>
        </a:spcAft>
        <a:defRPr sz="10000" b="1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ts val="6000"/>
        </a:lnSpc>
        <a:spcBef>
          <a:spcPct val="0"/>
        </a:spcBef>
        <a:spcAft>
          <a:spcPct val="0"/>
        </a:spcAft>
        <a:defRPr sz="4800" b="1">
          <a:solidFill>
            <a:schemeClr val="bg2"/>
          </a:solidFill>
          <a:latin typeface="+mn-lt"/>
          <a:ea typeface="+mn-ea"/>
          <a:cs typeface="+mn-cs"/>
        </a:defRPr>
      </a:lvl1pPr>
      <a:lvl2pPr marL="1588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defRPr sz="3500">
          <a:solidFill>
            <a:schemeClr val="bg2"/>
          </a:solidFill>
          <a:latin typeface="+mn-lt"/>
          <a:cs typeface="+mn-cs"/>
        </a:defRPr>
      </a:lvl2pPr>
      <a:lvl3pPr marL="647700" indent="-644525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3pPr>
      <a:lvl4pPr marL="13335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4pPr>
      <a:lvl5pPr marL="20574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5pPr>
      <a:lvl6pPr marL="25146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6pPr>
      <a:lvl7pPr marL="29718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7pPr>
      <a:lvl8pPr marL="34290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8pPr>
      <a:lvl9pPr marL="3886200" indent="-609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buFont typeface="Wingdings" pitchFamily="2" charset="2"/>
        <a:buChar char=""/>
        <a:defRPr sz="35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: afrundede hjørner 1">
            <a:extLst>
              <a:ext uri="{FF2B5EF4-FFF2-40B4-BE49-F238E27FC236}">
                <a16:creationId xmlns:a16="http://schemas.microsoft.com/office/drawing/2014/main" id="{8C738E27-F9E3-4135-99A4-9690E71D3818}"/>
              </a:ext>
            </a:extLst>
          </p:cNvPr>
          <p:cNvSpPr/>
          <p:nvPr/>
        </p:nvSpPr>
        <p:spPr>
          <a:xfrm>
            <a:off x="1304660" y="9882982"/>
            <a:ext cx="10214940" cy="10447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4700" b="1" dirty="0">
                <a:solidFill>
                  <a:schemeClr val="tx1"/>
                </a:solidFill>
              </a:rPr>
              <a:t>Introduction</a:t>
            </a:r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  <a:p>
            <a:endParaRPr lang="en-GB" sz="4700" dirty="0"/>
          </a:p>
        </p:txBody>
      </p:sp>
      <p:sp>
        <p:nvSpPr>
          <p:cNvPr id="63" name="Afrundet rektangel 33">
            <a:extLst>
              <a:ext uri="{FF2B5EF4-FFF2-40B4-BE49-F238E27FC236}">
                <a16:creationId xmlns:a16="http://schemas.microsoft.com/office/drawing/2014/main" id="{32E9B065-D2F3-4878-A8E0-C88FDFD6CA92}"/>
              </a:ext>
            </a:extLst>
          </p:cNvPr>
          <p:cNvSpPr/>
          <p:nvPr/>
        </p:nvSpPr>
        <p:spPr>
          <a:xfrm>
            <a:off x="1262307" y="13390798"/>
            <a:ext cx="13184951" cy="2691409"/>
          </a:xfrm>
          <a:prstGeom prst="roundRect">
            <a:avLst>
              <a:gd name="adj" fmla="val 20692"/>
            </a:avLst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388691" y="7662793"/>
            <a:ext cx="27648840" cy="2660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ts val="1000"/>
              </a:lnSpc>
            </a:pPr>
            <a:endParaRPr lang="da-DK" altLang="da-DK" sz="6000" b="1" dirty="0">
              <a:solidFill>
                <a:schemeClr val="accent4">
                  <a:lumMod val="50000"/>
                  <a:lumOff val="50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6000" b="1" dirty="0">
              <a:solidFill>
                <a:schemeClr val="accent4">
                  <a:lumMod val="50000"/>
                  <a:lumOff val="50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6000" b="1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b="1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5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da-DK" altLang="da-DK" sz="5000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"/>
              </a:lnSpc>
            </a:pPr>
            <a:r>
              <a:rPr lang="da-DK" altLang="da-DK" sz="5000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By: J. Hammer Hedeman and W. Sandholt Hansen</a:t>
            </a:r>
          </a:p>
          <a:p>
            <a:pPr>
              <a:lnSpc>
                <a:spcPts val="1000"/>
              </a:lnSpc>
            </a:pPr>
            <a:endParaRPr lang="da-DK" altLang="da-DK" sz="5500" b="1" dirty="0">
              <a:solidFill>
                <a:schemeClr val="accent4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10000"/>
              </a:lnSpc>
            </a:pPr>
            <a:endParaRPr lang="da-DK" altLang="da-DK" sz="6000" b="1" dirty="0">
              <a:solidFill>
                <a:srgbClr val="BD2A33"/>
              </a:solidFill>
            </a:endParaRPr>
          </a:p>
        </p:txBody>
      </p:sp>
      <p:sp>
        <p:nvSpPr>
          <p:cNvPr id="48" name="Tekstfelt 47">
            <a:extLst>
              <a:ext uri="{FF2B5EF4-FFF2-40B4-BE49-F238E27FC236}">
                <a16:creationId xmlns:a16="http://schemas.microsoft.com/office/drawing/2014/main" id="{176A6B75-6D24-4F3B-8102-C5534F5382C7}"/>
              </a:ext>
            </a:extLst>
          </p:cNvPr>
          <p:cNvSpPr txBox="1"/>
          <p:nvPr/>
        </p:nvSpPr>
        <p:spPr>
          <a:xfrm>
            <a:off x="1286487" y="10936902"/>
            <a:ext cx="124133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The purpose of this project is to model Covid-19 spread using physics-informed neural networks (PINN).</a:t>
            </a:r>
            <a:endParaRPr lang="da-DK" dirty="0"/>
          </a:p>
        </p:txBody>
      </p:sp>
      <p:pic>
        <p:nvPicPr>
          <p:cNvPr id="27659" name="Picture 11" descr="DTU Corporate logo_F_A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275" y="881982"/>
            <a:ext cx="1601788" cy="2335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8691" y="4778603"/>
            <a:ext cx="27382788" cy="4357855"/>
          </a:xfrm>
        </p:spPr>
        <p:txBody>
          <a:bodyPr/>
          <a:lstStyle/>
          <a:p>
            <a:pPr>
              <a:lnSpc>
                <a:spcPts val="1000"/>
              </a:lnSpc>
            </a:pP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br>
              <a:rPr lang="da-DK" altLang="da-DK" sz="16000" dirty="0">
                <a:solidFill>
                  <a:schemeClr val="tx1"/>
                </a:solidFill>
              </a:rPr>
            </a:br>
            <a:r>
              <a:rPr lang="da-DK" altLang="da-DK" sz="16000" dirty="0">
                <a:solidFill>
                  <a:schemeClr val="tx1"/>
                </a:solidFill>
              </a:rPr>
              <a:t>Finding a Polar Bear on Ice </a:t>
            </a: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br>
              <a:rPr lang="da-DK" altLang="da-DK" dirty="0"/>
            </a:br>
            <a:r>
              <a:rPr lang="da-DK" altLang="da-DK" dirty="0"/>
              <a:t>  </a:t>
            </a:r>
            <a:br>
              <a:rPr lang="da-DK" altLang="da-DK" dirty="0"/>
            </a:br>
            <a:br>
              <a:rPr lang="da-DK" altLang="da-DK" sz="8800" dirty="0"/>
            </a:br>
            <a:r>
              <a:rPr lang="da-DK" altLang="da-DK" sz="8800" dirty="0"/>
              <a:t> </a:t>
            </a:r>
            <a:r>
              <a:rPr lang="da-DK" altLang="da-DK" sz="8800" dirty="0">
                <a:solidFill>
                  <a:schemeClr val="tx1"/>
                </a:solidFill>
              </a:rPr>
              <a:t>- Using Probabilistic Chan-Vese</a:t>
            </a:r>
            <a:br>
              <a:rPr lang="da-DK" altLang="da-DK" dirty="0">
                <a:solidFill>
                  <a:schemeClr val="tx1"/>
                </a:solidFill>
              </a:rPr>
            </a:br>
            <a:br>
              <a:rPr lang="da-DK" altLang="da-DK" dirty="0">
                <a:solidFill>
                  <a:schemeClr val="tx1"/>
                </a:solidFill>
              </a:rPr>
            </a:br>
            <a:br>
              <a:rPr lang="da-DK" altLang="da-DK" dirty="0">
                <a:solidFill>
                  <a:schemeClr val="tx1"/>
                </a:solidFill>
              </a:rPr>
            </a:br>
            <a:br>
              <a:rPr lang="da-DK" altLang="da-DK" dirty="0">
                <a:solidFill>
                  <a:schemeClr val="tx1"/>
                </a:solidFill>
              </a:rPr>
            </a:br>
            <a:endParaRPr lang="da-DK" altLang="da-DK" dirty="0">
              <a:solidFill>
                <a:schemeClr val="tx1"/>
              </a:solidFill>
            </a:endParaRP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961023" y="3906318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da-DK" dirty="0"/>
              <a:t> </a:t>
            </a:r>
          </a:p>
        </p:txBody>
      </p:sp>
      <p:sp>
        <p:nvSpPr>
          <p:cNvPr id="7" name="Afrundet rektangel 6"/>
          <p:cNvSpPr/>
          <p:nvPr/>
        </p:nvSpPr>
        <p:spPr>
          <a:xfrm>
            <a:off x="8559770" y="17684859"/>
            <a:ext cx="6004594" cy="10331672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Tekstfelt 12"/>
          <p:cNvSpPr txBox="1"/>
          <p:nvPr/>
        </p:nvSpPr>
        <p:spPr>
          <a:xfrm>
            <a:off x="8130684" y="34375665"/>
            <a:ext cx="62673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Color based</a:t>
            </a:r>
            <a:endParaRPr lang="da-DK" sz="4000" dirty="0"/>
          </a:p>
          <a:p>
            <a:r>
              <a:rPr lang="en-US" sz="3500" dirty="0"/>
              <a:t>Creates a dictionary of colors in the image using K-means clustering. This extracts the most defining colors of the image. Each pixel in the image is then assigned to a cluster. This assignment is then used for the probability histogram.</a:t>
            </a:r>
            <a:endParaRPr lang="da-DK" sz="3500" dirty="0"/>
          </a:p>
        </p:txBody>
      </p:sp>
      <p:sp>
        <p:nvSpPr>
          <p:cNvPr id="11" name="Tekstfelt 10"/>
          <p:cNvSpPr txBox="1"/>
          <p:nvPr/>
        </p:nvSpPr>
        <p:spPr>
          <a:xfrm>
            <a:off x="1200449" y="28952363"/>
            <a:ext cx="56780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b="1" dirty="0"/>
              <a:t>SIRD model</a:t>
            </a:r>
          </a:p>
          <a:p>
            <a:r>
              <a:rPr lang="en-US" sz="3500" dirty="0"/>
              <a:t>The SIRD model describes the spread of an infectious disease by dividing the population (</a:t>
            </a:r>
            <a:r>
              <a:rPr lang="en-US" sz="3500" i="1" dirty="0"/>
              <a:t>N</a:t>
            </a:r>
            <a:r>
              <a:rPr lang="en-US" sz="3500" dirty="0"/>
              <a:t>) into the four compartments susceptible (</a:t>
            </a:r>
            <a:r>
              <a:rPr lang="en-US" sz="3500" i="1" dirty="0"/>
              <a:t>S</a:t>
            </a:r>
            <a:r>
              <a:rPr lang="en-US" sz="3500" dirty="0"/>
              <a:t>), infected (</a:t>
            </a:r>
            <a:r>
              <a:rPr lang="en-US" sz="3500" i="1" dirty="0"/>
              <a:t>I</a:t>
            </a:r>
            <a:r>
              <a:rPr lang="en-US" sz="3500" dirty="0"/>
              <a:t>), recovered (</a:t>
            </a:r>
            <a:r>
              <a:rPr lang="en-US" sz="3500" i="1" dirty="0"/>
              <a:t>R</a:t>
            </a:r>
            <a:r>
              <a:rPr lang="en-US" sz="3500" dirty="0"/>
              <a:t>), and dead (</a:t>
            </a:r>
            <a:r>
              <a:rPr lang="en-US" sz="3500" i="1" dirty="0"/>
              <a:t>D</a:t>
            </a:r>
            <a:r>
              <a:rPr lang="en-US" sz="3500" dirty="0"/>
              <a:t>) linked by coupled ODEs</a:t>
            </a:r>
            <a:endParaRPr lang="da-DK" sz="3500" dirty="0"/>
          </a:p>
        </p:txBody>
      </p:sp>
      <p:sp>
        <p:nvSpPr>
          <p:cNvPr id="78" name="Rektangel 77">
            <a:extLst>
              <a:ext uri="{FF2B5EF4-FFF2-40B4-BE49-F238E27FC236}">
                <a16:creationId xmlns:a16="http://schemas.microsoft.com/office/drawing/2014/main" id="{A31FE592-4D87-4AEC-83D1-9861A8784C36}"/>
              </a:ext>
            </a:extLst>
          </p:cNvPr>
          <p:cNvSpPr/>
          <p:nvPr/>
        </p:nvSpPr>
        <p:spPr>
          <a:xfrm>
            <a:off x="15644043" y="36525942"/>
            <a:ext cx="7636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700" dirty="0"/>
              <a:t> </a:t>
            </a:r>
            <a:r>
              <a:rPr lang="en-GB" sz="4700" b="1" dirty="0"/>
              <a:t>Future improvements</a:t>
            </a:r>
          </a:p>
        </p:txBody>
      </p:sp>
      <p:sp>
        <p:nvSpPr>
          <p:cNvPr id="79" name="Tekstfelt 78">
            <a:extLst>
              <a:ext uri="{FF2B5EF4-FFF2-40B4-BE49-F238E27FC236}">
                <a16:creationId xmlns:a16="http://schemas.microsoft.com/office/drawing/2014/main" id="{981CD78B-0D3E-49E9-8F4E-37FC15563896}"/>
              </a:ext>
            </a:extLst>
          </p:cNvPr>
          <p:cNvSpPr txBox="1"/>
          <p:nvPr/>
        </p:nvSpPr>
        <p:spPr>
          <a:xfrm>
            <a:off x="15863938" y="37557244"/>
            <a:ext cx="1237819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500" dirty="0"/>
              <a:t>Being able to work with multiple areas as foreground.</a:t>
            </a:r>
          </a:p>
          <a:p>
            <a:endParaRPr lang="da-DK" sz="2000" dirty="0"/>
          </a:p>
          <a:p>
            <a:r>
              <a:rPr lang="da-DK" sz="3500" dirty="0"/>
              <a:t>Minimize influence of initial conditions, such as the placement and size of the initial snake. This could be done by initialising several snakes in different position, making a probability map from each result, and use this to find the foreground.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C87A215B-822B-4A08-BE38-92EE4BBE2F44}"/>
              </a:ext>
            </a:extLst>
          </p:cNvPr>
          <p:cNvSpPr txBox="1"/>
          <p:nvPr/>
        </p:nvSpPr>
        <p:spPr>
          <a:xfrm>
            <a:off x="15863142" y="10026998"/>
            <a:ext cx="77540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700" b="1" dirty="0"/>
              <a:t>Steps in the algorithm</a:t>
            </a:r>
            <a:r>
              <a:rPr lang="da-DK" sz="47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0" name="Line 21">
            <a:extLst>
              <a:ext uri="{FF2B5EF4-FFF2-40B4-BE49-F238E27FC236}">
                <a16:creationId xmlns:a16="http://schemas.microsoft.com/office/drawing/2014/main" id="{811036DF-D13E-4A97-A4F0-9FD947EB64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281" y="41278470"/>
            <a:ext cx="28827412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da-DK" dirty="0"/>
              <a:t> </a:t>
            </a:r>
          </a:p>
        </p:txBody>
      </p:sp>
      <p:sp>
        <p:nvSpPr>
          <p:cNvPr id="73" name="Tekstfelt 72">
            <a:extLst>
              <a:ext uri="{FF2B5EF4-FFF2-40B4-BE49-F238E27FC236}">
                <a16:creationId xmlns:a16="http://schemas.microsoft.com/office/drawing/2014/main" id="{9C9EC7BE-4817-4AED-A0E6-041CCFB999AE}"/>
              </a:ext>
            </a:extLst>
          </p:cNvPr>
          <p:cNvSpPr txBox="1"/>
          <p:nvPr/>
        </p:nvSpPr>
        <p:spPr>
          <a:xfrm>
            <a:off x="15823183" y="10879475"/>
            <a:ext cx="126751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500" dirty="0"/>
              <a:t>Initialize snake.</a:t>
            </a:r>
          </a:p>
          <a:p>
            <a:r>
              <a:rPr lang="en-US" sz="3500" dirty="0"/>
              <a:t>2. Create color and texture dictionary.</a:t>
            </a:r>
          </a:p>
          <a:p>
            <a:r>
              <a:rPr lang="en-US" sz="3500" dirty="0"/>
              <a:t>3. Create inside and outside histograms.</a:t>
            </a:r>
          </a:p>
          <a:p>
            <a:r>
              <a:rPr lang="en-US" sz="3500" dirty="0"/>
              <a:t>4. Calculate probabilities from the snake points.</a:t>
            </a:r>
          </a:p>
          <a:p>
            <a:r>
              <a:rPr lang="en-US" sz="3500" dirty="0"/>
              <a:t>5. Calculate and apply forces to snake.</a:t>
            </a:r>
          </a:p>
          <a:p>
            <a:r>
              <a:rPr lang="en-US" sz="3500" dirty="0"/>
              <a:t>6. Repeat step 3 – 5 until convergence condition is met. </a:t>
            </a:r>
            <a:endParaRPr lang="da-DK" sz="3500" dirty="0"/>
          </a:p>
        </p:txBody>
      </p:sp>
      <p:sp>
        <p:nvSpPr>
          <p:cNvPr id="75" name="Rektangel 74">
            <a:extLst>
              <a:ext uri="{FF2B5EF4-FFF2-40B4-BE49-F238E27FC236}">
                <a16:creationId xmlns:a16="http://schemas.microsoft.com/office/drawing/2014/main" id="{B83382E3-7C0B-41FB-AE2F-1342FCA0BDD5}"/>
              </a:ext>
            </a:extLst>
          </p:cNvPr>
          <p:cNvSpPr/>
          <p:nvPr/>
        </p:nvSpPr>
        <p:spPr>
          <a:xfrm>
            <a:off x="16652155" y="26009600"/>
            <a:ext cx="45719" cy="338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9" name="Rektangel: afrundede hjørner 1">
            <a:extLst>
              <a:ext uri="{FF2B5EF4-FFF2-40B4-BE49-F238E27FC236}">
                <a16:creationId xmlns:a16="http://schemas.microsoft.com/office/drawing/2014/main" id="{41041C21-A75A-0B04-C36D-33E0860B0B80}"/>
              </a:ext>
            </a:extLst>
          </p:cNvPr>
          <p:cNvSpPr/>
          <p:nvPr/>
        </p:nvSpPr>
        <p:spPr>
          <a:xfrm>
            <a:off x="1170435" y="16417095"/>
            <a:ext cx="10214940" cy="10447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sz="4700" b="1" dirty="0">
                <a:solidFill>
                  <a:schemeClr val="tx1"/>
                </a:solidFill>
              </a:rPr>
              <a:t>Theory</a:t>
            </a:r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  <a:p>
            <a:endParaRPr lang="da-DK" sz="4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kstfelt 10">
                <a:extLst>
                  <a:ext uri="{FF2B5EF4-FFF2-40B4-BE49-F238E27FC236}">
                    <a16:creationId xmlns:a16="http://schemas.microsoft.com/office/drawing/2014/main" id="{D412FD21-852F-EB27-76F5-D8C60D0629E1}"/>
                  </a:ext>
                </a:extLst>
              </p:cNvPr>
              <p:cNvSpPr txBox="1"/>
              <p:nvPr/>
            </p:nvSpPr>
            <p:spPr>
              <a:xfrm>
                <a:off x="1304659" y="17371814"/>
                <a:ext cx="12907541" cy="8154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/>
                  <a:t>PINNs</a:t>
                </a:r>
                <a:r>
                  <a:rPr lang="da-DK" sz="3500" dirty="0"/>
                  <a:t> </a:t>
                </a:r>
                <a:r>
                  <a:rPr lang="en-US" sz="3500" dirty="0"/>
                  <a:t>combine traditional neural networks with underlying physics knowledge described</a:t>
                </a:r>
                <a:r>
                  <a:rPr lang="da-DK" sz="3500" dirty="0"/>
                  <a:t> by </a:t>
                </a:r>
                <a:r>
                  <a:rPr lang="en-US" sz="3500" dirty="0"/>
                  <a:t>general</a:t>
                </a:r>
                <a:r>
                  <a:rPr lang="da-DK" sz="3500" dirty="0"/>
                  <a:t> </a:t>
                </a:r>
                <a:r>
                  <a:rPr lang="en-US" sz="3500" dirty="0"/>
                  <a:t>nonlinear</a:t>
                </a:r>
                <a:r>
                  <a:rPr lang="da-DK" sz="3500" dirty="0"/>
                  <a:t> </a:t>
                </a:r>
                <a:r>
                  <a:rPr lang="en-US" sz="3500" dirty="0"/>
                  <a:t>ordinary</a:t>
                </a:r>
                <a:r>
                  <a:rPr lang="da-DK" sz="3500" dirty="0"/>
                  <a:t> / </a:t>
                </a:r>
                <a:r>
                  <a:rPr lang="en-US" sz="3500" dirty="0"/>
                  <a:t>partial</a:t>
                </a:r>
                <a:r>
                  <a:rPr lang="da-DK" sz="3500" dirty="0"/>
                  <a:t> i</a:t>
                </a:r>
                <a:r>
                  <a:rPr lang="en-US" sz="3500" dirty="0"/>
                  <a:t>differential equations (ODE / PDE) to enhance the effectiveness of the network.</a:t>
                </a:r>
                <a:r>
                  <a:rPr lang="da-DK" sz="3500" dirty="0"/>
                  <a:t> </a:t>
                </a:r>
                <a:endParaRPr lang="en-US" sz="3500" dirty="0"/>
              </a:p>
              <a:p>
                <a:r>
                  <a:rPr lang="en-US" sz="3500" dirty="0"/>
                  <a:t>To solve equations of the form: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  <a:p>
                <a:r>
                  <a:rPr lang="en-US" sz="3500" dirty="0"/>
                  <a:t>PINNs uses three main principles 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Neural network's ability to act as a universal function approximator gives</a:t>
                </a:r>
                <a:r>
                  <a:rPr lang="en-US" sz="3500" baseline="30000" dirty="0"/>
                  <a:t>1</a:t>
                </a:r>
                <a:r>
                  <a:rPr lang="en-US" sz="3500" dirty="0"/>
                  <a:t>:</a:t>
                </a:r>
                <a:endParaRPr lang="en-US" sz="3500" baseline="30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:</m:t>
                      </m:r>
                      <m:d>
                        <m:d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a-DK" sz="35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a-DK" sz="35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a-DK" sz="35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baseline="30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Automatic differentiation allows calculation of the derivative</a:t>
                </a:r>
                <a:r>
                  <a:rPr lang="en-US" sz="3500" baseline="30000" dirty="0"/>
                  <a:t>2</a:t>
                </a:r>
                <a:r>
                  <a:rPr lang="en-US" sz="35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a-DK" sz="3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500" i="1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da-DK" sz="3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a-DK" sz="3500" b="1"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da-DK" sz="35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3500" b="1"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sz="35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35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500" dirty="0"/>
                  <a:t>Loss term</a:t>
                </a:r>
              </a:p>
            </p:txBody>
          </p:sp>
        </mc:Choice>
        <mc:Fallback>
          <p:sp>
            <p:nvSpPr>
              <p:cNvPr id="74" name="Tekstfelt 10">
                <a:extLst>
                  <a:ext uri="{FF2B5EF4-FFF2-40B4-BE49-F238E27FC236}">
                    <a16:creationId xmlns:a16="http://schemas.microsoft.com/office/drawing/2014/main" id="{D412FD21-852F-EB27-76F5-D8C60D06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659" y="17371814"/>
                <a:ext cx="12907541" cy="8154733"/>
              </a:xfrm>
              <a:prstGeom prst="rect">
                <a:avLst/>
              </a:prstGeom>
              <a:blipFill>
                <a:blip r:embed="rId4"/>
                <a:stretch>
                  <a:fillRect l="-1370" t="-1197" b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kstfelt 22">
            <a:extLst>
              <a:ext uri="{FF2B5EF4-FFF2-40B4-BE49-F238E27FC236}">
                <a16:creationId xmlns:a16="http://schemas.microsoft.com/office/drawing/2014/main" id="{2A7532FF-2933-5EF3-FFAD-17E38EE8AAC7}"/>
              </a:ext>
            </a:extLst>
          </p:cNvPr>
          <p:cNvSpPr txBox="1"/>
          <p:nvPr/>
        </p:nvSpPr>
        <p:spPr>
          <a:xfrm>
            <a:off x="15864111" y="14347478"/>
            <a:ext cx="77540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700" b="1" dirty="0"/>
              <a:t>Initial Conditions</a:t>
            </a:r>
            <a:endParaRPr lang="da-DK" sz="47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6468-9D84-43B3-EBF3-1824DAADFED2}"/>
              </a:ext>
            </a:extLst>
          </p:cNvPr>
          <p:cNvSpPr txBox="1"/>
          <p:nvPr/>
        </p:nvSpPr>
        <p:spPr>
          <a:xfrm>
            <a:off x="1230410" y="679272"/>
            <a:ext cx="229683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rgbClr val="333333"/>
                </a:solidFill>
                <a:latin typeface="Areal"/>
              </a:rPr>
              <a:t>02456 Deep Learning</a:t>
            </a:r>
          </a:p>
          <a:p>
            <a:r>
              <a:rPr lang="en-US" sz="7000" dirty="0">
                <a:solidFill>
                  <a:schemeClr val="bg1">
                    <a:lumMod val="75000"/>
                  </a:schemeClr>
                </a:solidFill>
                <a:latin typeface="Areal"/>
              </a:rPr>
              <a:t>Poster Session 8/12/2022</a:t>
            </a:r>
            <a:endParaRPr lang="en-DK" sz="7000" dirty="0">
              <a:solidFill>
                <a:schemeClr val="bg1">
                  <a:lumMod val="75000"/>
                </a:schemeClr>
              </a:solidFill>
              <a:latin typeface="Areal"/>
            </a:endParaRPr>
          </a:p>
        </p:txBody>
      </p:sp>
      <p:pic>
        <p:nvPicPr>
          <p:cNvPr id="27" name="Picture 26" descr="A picture containing square&#10;&#10;Description automatically generated">
            <a:extLst>
              <a:ext uri="{FF2B5EF4-FFF2-40B4-BE49-F238E27FC236}">
                <a16:creationId xmlns:a16="http://schemas.microsoft.com/office/drawing/2014/main" id="{9E55178E-0331-BBA0-40E9-FA1AEFD0F6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t="6410" r="68280" b="12098"/>
          <a:stretch/>
        </p:blipFill>
        <p:spPr>
          <a:xfrm>
            <a:off x="1216006" y="34521842"/>
            <a:ext cx="3151445" cy="3151445"/>
          </a:xfrm>
          <a:prstGeom prst="rect">
            <a:avLst/>
          </a:prstGeom>
        </p:spPr>
      </p:pic>
      <p:pic>
        <p:nvPicPr>
          <p:cNvPr id="90" name="Picture 89" descr="A picture containing square&#10;&#10;Description automatically generated">
            <a:extLst>
              <a:ext uri="{FF2B5EF4-FFF2-40B4-BE49-F238E27FC236}">
                <a16:creationId xmlns:a16="http://schemas.microsoft.com/office/drawing/2014/main" id="{69BA5EB3-4CF1-282D-D91D-8934451E24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3" t="5339" r="35568" b="12099"/>
          <a:stretch/>
        </p:blipFill>
        <p:spPr>
          <a:xfrm>
            <a:off x="4314415" y="34502443"/>
            <a:ext cx="3106333" cy="3147126"/>
          </a:xfrm>
          <a:prstGeom prst="rect">
            <a:avLst/>
          </a:prstGeom>
        </p:spPr>
      </p:pic>
      <p:pic>
        <p:nvPicPr>
          <p:cNvPr id="91" name="Picture 90" descr="A picture containing square&#10;&#10;Description automatically generated">
            <a:extLst>
              <a:ext uri="{FF2B5EF4-FFF2-40B4-BE49-F238E27FC236}">
                <a16:creationId xmlns:a16="http://schemas.microsoft.com/office/drawing/2014/main" id="{2D738AB2-E769-B95F-05BD-FB9D6B8EFE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1" t="5305" r="2857" b="12099"/>
          <a:stretch/>
        </p:blipFill>
        <p:spPr>
          <a:xfrm>
            <a:off x="1216006" y="37649569"/>
            <a:ext cx="3106332" cy="3124845"/>
          </a:xfrm>
          <a:prstGeom prst="rect">
            <a:avLst/>
          </a:prstGeom>
        </p:spPr>
      </p:pic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134C64D2-9250-CDD7-CDB1-51FDAFC9A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86" y="37622969"/>
            <a:ext cx="3151445" cy="3151445"/>
          </a:xfrm>
          <a:prstGeom prst="rect">
            <a:avLst/>
          </a:prstGeom>
        </p:spPr>
      </p:pic>
      <p:pic>
        <p:nvPicPr>
          <p:cNvPr id="50" name="Picture 49" descr="A picture containing snow, outdoor, mammal&#10;&#10;Description automatically generated">
            <a:extLst>
              <a:ext uri="{FF2B5EF4-FFF2-40B4-BE49-F238E27FC236}">
                <a16:creationId xmlns:a16="http://schemas.microsoft.com/office/drawing/2014/main" id="{EF2651D1-A828-9B89-36ED-0795AB859C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91" y="12569697"/>
            <a:ext cx="4951618" cy="3352917"/>
          </a:xfrm>
          <a:prstGeom prst="rect">
            <a:avLst/>
          </a:prstGeom>
        </p:spPr>
      </p:pic>
      <p:pic>
        <p:nvPicPr>
          <p:cNvPr id="55" name="Picture 54" descr="A picture containing wave&#10;&#10;Description automatically generated">
            <a:extLst>
              <a:ext uri="{FF2B5EF4-FFF2-40B4-BE49-F238E27FC236}">
                <a16:creationId xmlns:a16="http://schemas.microsoft.com/office/drawing/2014/main" id="{8F8EFAF3-30B0-4024-9C9D-A8F8B8F249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03" y="12564367"/>
            <a:ext cx="4974797" cy="3381356"/>
          </a:xfrm>
          <a:prstGeom prst="rect">
            <a:avLst/>
          </a:prstGeom>
        </p:spPr>
      </p:pic>
      <p:sp>
        <p:nvSpPr>
          <p:cNvPr id="112" name="Tekstfelt 22">
            <a:extLst>
              <a:ext uri="{FF2B5EF4-FFF2-40B4-BE49-F238E27FC236}">
                <a16:creationId xmlns:a16="http://schemas.microsoft.com/office/drawing/2014/main" id="{9034E3FC-1ED5-40DE-880B-1F0F7E75D70E}"/>
              </a:ext>
            </a:extLst>
          </p:cNvPr>
          <p:cNvSpPr txBox="1"/>
          <p:nvPr/>
        </p:nvSpPr>
        <p:spPr>
          <a:xfrm>
            <a:off x="15860067" y="24045038"/>
            <a:ext cx="77540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700" b="1" dirty="0"/>
              <a:t>Results</a:t>
            </a:r>
            <a:r>
              <a:rPr lang="da-DK" sz="47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45F9262-3F98-628C-7B9E-E78B757C208C}"/>
              </a:ext>
            </a:extLst>
          </p:cNvPr>
          <p:cNvSpPr txBox="1"/>
          <p:nvPr/>
        </p:nvSpPr>
        <p:spPr>
          <a:xfrm>
            <a:off x="15863937" y="15139566"/>
            <a:ext cx="129075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/>
              <a:t>Initial condition had profound effect on the results. However, even bad initial conditions gave useful results.</a:t>
            </a:r>
          </a:p>
          <a:p>
            <a:r>
              <a:rPr lang="en-US" sz="3500" dirty="0"/>
              <a:t>From left to right: Initial snake (blue) / final snake (magenta), Initial probability map, and final probability map (red = p</a:t>
            </a:r>
            <a:r>
              <a:rPr lang="en-US" sz="2000" dirty="0"/>
              <a:t>in</a:t>
            </a:r>
            <a:r>
              <a:rPr lang="en-US" sz="3500" dirty="0"/>
              <a:t>). </a:t>
            </a:r>
            <a:endParaRPr lang="da-DK" sz="3500" dirty="0"/>
          </a:p>
        </p:txBody>
      </p:sp>
      <p:pic>
        <p:nvPicPr>
          <p:cNvPr id="1027" name="Picture 1026" descr="A picture containing grass, outdoor, field, mammal&#10;&#10;Description automatically generated">
            <a:extLst>
              <a:ext uri="{FF2B5EF4-FFF2-40B4-BE49-F238E27FC236}">
                <a16:creationId xmlns:a16="http://schemas.microsoft.com/office/drawing/2014/main" id="{A050FC73-ED8D-B9A6-1415-001637C8DE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748" y="21036297"/>
            <a:ext cx="4327691" cy="2892269"/>
          </a:xfrm>
          <a:prstGeom prst="rect">
            <a:avLst/>
          </a:prstGeom>
        </p:spPr>
      </p:pic>
      <p:pic>
        <p:nvPicPr>
          <p:cNvPr id="1029" name="Picture 1028" descr="A picture containing text, painted, painting&#10;&#10;Description automatically generated">
            <a:extLst>
              <a:ext uri="{FF2B5EF4-FFF2-40B4-BE49-F238E27FC236}">
                <a16:creationId xmlns:a16="http://schemas.microsoft.com/office/drawing/2014/main" id="{E4AA3FD7-D25C-03F3-8673-D230D3DCD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982" y="21044120"/>
            <a:ext cx="4327691" cy="2889058"/>
          </a:xfrm>
          <a:prstGeom prst="rect">
            <a:avLst/>
          </a:prstGeom>
        </p:spPr>
      </p:pic>
      <p:pic>
        <p:nvPicPr>
          <p:cNvPr id="1031" name="Picture 1030" descr="A picture containing text, painted, painting, fabric&#10;&#10;Description automatically generated">
            <a:extLst>
              <a:ext uri="{FF2B5EF4-FFF2-40B4-BE49-F238E27FC236}">
                <a16:creationId xmlns:a16="http://schemas.microsoft.com/office/drawing/2014/main" id="{5BA272C8-C417-819F-23E5-A8381268D5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439" y="21044119"/>
            <a:ext cx="4348090" cy="2890827"/>
          </a:xfrm>
          <a:prstGeom prst="rect">
            <a:avLst/>
          </a:prstGeom>
        </p:spPr>
      </p:pic>
      <p:pic>
        <p:nvPicPr>
          <p:cNvPr id="1033" name="Picture 1032" descr="A sea creature in the water&#10;&#10;Description automatically generated with low confidence">
            <a:extLst>
              <a:ext uri="{FF2B5EF4-FFF2-40B4-BE49-F238E27FC236}">
                <a16:creationId xmlns:a16="http://schemas.microsoft.com/office/drawing/2014/main" id="{9929FF00-E5C4-4268-7151-7B076267DE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653" y="26292620"/>
            <a:ext cx="4329883" cy="2883016"/>
          </a:xfrm>
          <a:prstGeom prst="rect">
            <a:avLst/>
          </a:prstGeom>
        </p:spPr>
      </p:pic>
      <p:pic>
        <p:nvPicPr>
          <p:cNvPr id="1035" name="Picture 1034" descr="A red star in the sky&#10;&#10;Description automatically generated with medium confidence">
            <a:extLst>
              <a:ext uri="{FF2B5EF4-FFF2-40B4-BE49-F238E27FC236}">
                <a16:creationId xmlns:a16="http://schemas.microsoft.com/office/drawing/2014/main" id="{38D11327-6590-03BD-D0B3-B1A66F4DA9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895" y="26296342"/>
            <a:ext cx="4342320" cy="2883016"/>
          </a:xfrm>
          <a:prstGeom prst="rect">
            <a:avLst/>
          </a:prstGeom>
        </p:spPr>
      </p:pic>
      <p:pic>
        <p:nvPicPr>
          <p:cNvPr id="1037" name="Picture 1036" descr="A red star on a blue background&#10;&#10;Description automatically generated">
            <a:extLst>
              <a:ext uri="{FF2B5EF4-FFF2-40B4-BE49-F238E27FC236}">
                <a16:creationId xmlns:a16="http://schemas.microsoft.com/office/drawing/2014/main" id="{48574381-07BA-6289-BD36-2241BA0ADC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536" y="26298110"/>
            <a:ext cx="4306873" cy="2883016"/>
          </a:xfrm>
          <a:prstGeom prst="rect">
            <a:avLst/>
          </a:prstGeom>
        </p:spPr>
      </p:pic>
      <p:pic>
        <p:nvPicPr>
          <p:cNvPr id="1039" name="Picture 1038" descr="A leopard in a cage&#10;&#10;Description automatically generated with low confidence">
            <a:extLst>
              <a:ext uri="{FF2B5EF4-FFF2-40B4-BE49-F238E27FC236}">
                <a16:creationId xmlns:a16="http://schemas.microsoft.com/office/drawing/2014/main" id="{E7408582-9174-1041-EFEF-86C8D2C7929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653" y="17790139"/>
            <a:ext cx="4327691" cy="2894043"/>
          </a:xfrm>
          <a:prstGeom prst="rect">
            <a:avLst/>
          </a:prstGeom>
        </p:spPr>
      </p:pic>
      <p:pic>
        <p:nvPicPr>
          <p:cNvPr id="1043" name="Picture 1042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794FD3C3-D065-35AC-3658-97622BF9B8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48" y="17795940"/>
            <a:ext cx="4326469" cy="2888242"/>
          </a:xfrm>
          <a:prstGeom prst="rect">
            <a:avLst/>
          </a:prstGeom>
        </p:spPr>
      </p:pic>
      <p:pic>
        <p:nvPicPr>
          <p:cNvPr id="1045" name="Picture 1044" descr="A picture containing outdoor&#10;&#10;Description automatically generated">
            <a:extLst>
              <a:ext uri="{FF2B5EF4-FFF2-40B4-BE49-F238E27FC236}">
                <a16:creationId xmlns:a16="http://schemas.microsoft.com/office/drawing/2014/main" id="{D53CA8F0-04A7-8F79-55A9-B9575EA90BF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748" y="33011096"/>
            <a:ext cx="4325900" cy="3248938"/>
          </a:xfrm>
          <a:prstGeom prst="rect">
            <a:avLst/>
          </a:prstGeom>
        </p:spPr>
      </p:pic>
      <p:pic>
        <p:nvPicPr>
          <p:cNvPr id="1047" name="Picture 1046" descr="A red fish in water&#10;&#10;Description automatically generated with low confidence">
            <a:extLst>
              <a:ext uri="{FF2B5EF4-FFF2-40B4-BE49-F238E27FC236}">
                <a16:creationId xmlns:a16="http://schemas.microsoft.com/office/drawing/2014/main" id="{70C9E99B-500A-D505-4345-D47DA98656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547" y="33006343"/>
            <a:ext cx="4310667" cy="3249580"/>
          </a:xfrm>
          <a:prstGeom prst="rect">
            <a:avLst/>
          </a:prstGeom>
        </p:spPr>
      </p:pic>
      <p:pic>
        <p:nvPicPr>
          <p:cNvPr id="1049" name="Picture 1048" descr="A picture containing outdoor&#10;&#10;Description automatically generated">
            <a:extLst>
              <a:ext uri="{FF2B5EF4-FFF2-40B4-BE49-F238E27FC236}">
                <a16:creationId xmlns:a16="http://schemas.microsoft.com/office/drawing/2014/main" id="{005EE153-698E-9F71-25E7-C8F4424695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648" y="32997550"/>
            <a:ext cx="4342320" cy="3250079"/>
          </a:xfrm>
          <a:prstGeom prst="rect">
            <a:avLst/>
          </a:prstGeom>
        </p:spPr>
      </p:pic>
      <p:pic>
        <p:nvPicPr>
          <p:cNvPr id="1051" name="Picture 1050" descr="A picture containing text, invertebrate, painted&#10;&#10;Description automatically generated">
            <a:extLst>
              <a:ext uri="{FF2B5EF4-FFF2-40B4-BE49-F238E27FC236}">
                <a16:creationId xmlns:a16="http://schemas.microsoft.com/office/drawing/2014/main" id="{69409ADE-F1EA-6C1C-770E-89A6B6993E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547" y="17789065"/>
            <a:ext cx="4326469" cy="2888242"/>
          </a:xfrm>
          <a:prstGeom prst="rect">
            <a:avLst/>
          </a:prstGeom>
        </p:spPr>
      </p:pic>
      <p:pic>
        <p:nvPicPr>
          <p:cNvPr id="1053" name="Picture 1052" descr="A group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C8DB102-AA33-9F42-2554-F04F76146FD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670" y="29664455"/>
            <a:ext cx="4319596" cy="2890436"/>
          </a:xfrm>
          <a:prstGeom prst="rect">
            <a:avLst/>
          </a:prstGeom>
        </p:spPr>
      </p:pic>
      <p:pic>
        <p:nvPicPr>
          <p:cNvPr id="1055" name="Picture 1054" descr="A group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CE7AB99-DAFC-5981-7C0F-EA1B79979D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968" y="29676442"/>
            <a:ext cx="4315900" cy="2889059"/>
          </a:xfrm>
          <a:prstGeom prst="rect">
            <a:avLst/>
          </a:prstGeom>
        </p:spPr>
      </p:pic>
      <p:pic>
        <p:nvPicPr>
          <p:cNvPr id="1057" name="Picture 1056" descr="A picture containing coelenterate, blue, jellyfish, hydrozoan&#10;&#10;Description automatically generated">
            <a:extLst>
              <a:ext uri="{FF2B5EF4-FFF2-40B4-BE49-F238E27FC236}">
                <a16:creationId xmlns:a16="http://schemas.microsoft.com/office/drawing/2014/main" id="{FD2E0403-01BA-D043-7038-ED72E8E49B8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666" y="29655839"/>
            <a:ext cx="4346680" cy="2909663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8F579534-E094-71EA-F38D-8980E1BBBA77}"/>
              </a:ext>
            </a:extLst>
          </p:cNvPr>
          <p:cNvSpPr txBox="1"/>
          <p:nvPr/>
        </p:nvSpPr>
        <p:spPr>
          <a:xfrm>
            <a:off x="15860067" y="24987239"/>
            <a:ext cx="106114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These are some of the results based on best weight between parameters.</a:t>
            </a:r>
            <a:endParaRPr lang="en-DK" sz="3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kstfelt 10">
                <a:extLst>
                  <a:ext uri="{FF2B5EF4-FFF2-40B4-BE49-F238E27FC236}">
                    <a16:creationId xmlns:a16="http://schemas.microsoft.com/office/drawing/2014/main" id="{93436AB8-7599-2A57-E99A-5661995A1032}"/>
                  </a:ext>
                </a:extLst>
              </p:cNvPr>
              <p:cNvSpPr txBox="1"/>
              <p:nvPr/>
            </p:nvSpPr>
            <p:spPr>
              <a:xfrm>
                <a:off x="7747682" y="28916522"/>
                <a:ext cx="5191222" cy="5737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da-DK" sz="3600" b="1" dirty="0"/>
                  <a:t>SIRD ODE</a:t>
                </a:r>
                <a:endParaRPr lang="da-DK" sz="3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=−</m:t>
                      </m:r>
                      <m:d>
                        <m:d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da-DK" sz="3500" b="0" dirty="0"/>
              </a:p>
              <a:p>
                <a:endParaRPr lang="da-DK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da-DK" sz="3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sz="3500" dirty="0"/>
              </a:p>
              <a:p>
                <a:endParaRPr lang="da-DK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sz="3500" dirty="0"/>
              </a:p>
              <a:p>
                <a:endParaRPr lang="da-DK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da-DK" sz="35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a-DK" sz="3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a-DK" sz="3500" dirty="0"/>
              </a:p>
              <a:p>
                <a:endParaRPr lang="da-DK" sz="3500" dirty="0"/>
              </a:p>
            </p:txBody>
          </p:sp>
        </mc:Choice>
        <mc:Fallback>
          <p:sp>
            <p:nvSpPr>
              <p:cNvPr id="3" name="Tekstfelt 10">
                <a:extLst>
                  <a:ext uri="{FF2B5EF4-FFF2-40B4-BE49-F238E27FC236}">
                    <a16:creationId xmlns:a16="http://schemas.microsoft.com/office/drawing/2014/main" id="{93436AB8-7599-2A57-E99A-5661995A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682" y="28916522"/>
                <a:ext cx="5191222" cy="5737212"/>
              </a:xfrm>
              <a:prstGeom prst="rect">
                <a:avLst/>
              </a:prstGeom>
              <a:blipFill>
                <a:blip r:embed="rId24"/>
                <a:stretch>
                  <a:fillRect l="-3638" t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felt 12">
            <a:extLst>
              <a:ext uri="{FF2B5EF4-FFF2-40B4-BE49-F238E27FC236}">
                <a16:creationId xmlns:a16="http://schemas.microsoft.com/office/drawing/2014/main" id="{F303C04B-58A3-D5B1-62F1-8F3DF642EEEF}"/>
              </a:ext>
            </a:extLst>
          </p:cNvPr>
          <p:cNvSpPr txBox="1"/>
          <p:nvPr/>
        </p:nvSpPr>
        <p:spPr>
          <a:xfrm>
            <a:off x="755341" y="41701342"/>
            <a:ext cx="2935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DeVore et al. (2020)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Baydin</a:t>
            </a:r>
            <a:r>
              <a:rPr lang="en-US" sz="2000" dirty="0"/>
              <a:t> et al. (2018)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asd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0_Hoj_2_spalte">
  <a:themeElements>
    <a:clrScheme name="DTU Poster A0 Høj 2 Spalte 13">
      <a:dk1>
        <a:srgbClr val="000000"/>
      </a:dk1>
      <a:lt1>
        <a:srgbClr val="FFFFFF"/>
      </a:lt1>
      <a:dk2>
        <a:srgbClr val="83D0F0"/>
      </a:dk2>
      <a:lt2>
        <a:srgbClr val="707173"/>
      </a:lt2>
      <a:accent1>
        <a:srgbClr val="D4D600"/>
      </a:accent1>
      <a:accent2>
        <a:srgbClr val="E95E0F"/>
      </a:accent2>
      <a:accent3>
        <a:srgbClr val="FFFFFF"/>
      </a:accent3>
      <a:accent4>
        <a:srgbClr val="000000"/>
      </a:accent4>
      <a:accent5>
        <a:srgbClr val="E6E8AA"/>
      </a:accent5>
      <a:accent6>
        <a:srgbClr val="D3540C"/>
      </a:accent6>
      <a:hlink>
        <a:srgbClr val="F29400"/>
      </a:hlink>
      <a:folHlink>
        <a:srgbClr val="E2001A"/>
      </a:folHlink>
    </a:clrScheme>
    <a:fontScheme name="DTU Poster A0 Høj 2 Spal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TU Poster A0 Høj 2 Spal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TU Poster A0 Høj 2 Spal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TU Poster A0 Høj 2 Spalte 13">
        <a:dk1>
          <a:srgbClr val="000000"/>
        </a:dk1>
        <a:lt1>
          <a:srgbClr val="FFFFFF"/>
        </a:lt1>
        <a:dk2>
          <a:srgbClr val="83D0F0"/>
        </a:dk2>
        <a:lt2>
          <a:srgbClr val="707173"/>
        </a:lt2>
        <a:accent1>
          <a:srgbClr val="D4D600"/>
        </a:accent1>
        <a:accent2>
          <a:srgbClr val="E95E0F"/>
        </a:accent2>
        <a:accent3>
          <a:srgbClr val="FFFFFF"/>
        </a:accent3>
        <a:accent4>
          <a:srgbClr val="000000"/>
        </a:accent4>
        <a:accent5>
          <a:srgbClr val="E6E8AA"/>
        </a:accent5>
        <a:accent6>
          <a:srgbClr val="D3540C"/>
        </a:accent6>
        <a:hlink>
          <a:srgbClr val="F29400"/>
        </a:hlink>
        <a:folHlink>
          <a:srgbClr val="E2001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A0_Hoj_2_spalte</Template>
  <TotalTime>3157</TotalTime>
  <Words>482</Words>
  <Application>Microsoft Office PowerPoint</Application>
  <PresentationFormat>Custom</PresentationFormat>
  <Paragraphs>106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Areal</vt:lpstr>
      <vt:lpstr>Arial</vt:lpstr>
      <vt:lpstr>Cambria Math</vt:lpstr>
      <vt:lpstr>Wingdings</vt:lpstr>
      <vt:lpstr>A0_Hoj_2_spalte</vt:lpstr>
      <vt:lpstr>        Finding a Polar Bear on Ice                 - Using Probabilistic Chan-Vese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(3 varianter Arial Bold 1. 100/120pt, 2. 160/170pt, 3. 200/220pt. )</dc:title>
  <dc:creator>Birte Kronbak Andersen</dc:creator>
  <cp:lastModifiedBy>William Hansen</cp:lastModifiedBy>
  <cp:revision>145</cp:revision>
  <cp:lastPrinted>2018-01-18T14:41:40Z</cp:lastPrinted>
  <dcterms:created xsi:type="dcterms:W3CDTF">2013-11-28T09:17:38Z</dcterms:created>
  <dcterms:modified xsi:type="dcterms:W3CDTF">2022-12-02T16:29:38Z</dcterms:modified>
</cp:coreProperties>
</file>